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5" r:id="rId2"/>
    <p:sldId id="310" r:id="rId3"/>
    <p:sldId id="311" r:id="rId4"/>
    <p:sldId id="313" r:id="rId5"/>
    <p:sldId id="312" r:id="rId6"/>
    <p:sldId id="314" r:id="rId7"/>
    <p:sldId id="316" r:id="rId8"/>
    <p:sldId id="315" r:id="rId9"/>
    <p:sldId id="317" r:id="rId10"/>
    <p:sldId id="318" r:id="rId11"/>
    <p:sldId id="319" r:id="rId12"/>
    <p:sldId id="320" r:id="rId13"/>
    <p:sldId id="321" r:id="rId14"/>
    <p:sldId id="322" r:id="rId15"/>
    <p:sldId id="323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63" d="100"/>
          <a:sy n="63" d="100"/>
        </p:scale>
        <p:origin x="76" y="3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773196c95c82ac0/Desktop/project%20tri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773196c95c82ac0/Desktop/excel%20pratice(anudeep%20foundation)/project%20data%20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773196c95c82ac0/Desktop/project%20tri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trial.xlsx]tasks!PivotTable3</c:name>
    <c:fmtId val="7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470055410509943"/>
          <c:y val="3.5148022101852631E-2"/>
          <c:w val="0.76646535801577598"/>
          <c:h val="0.92923832057047173"/>
        </c:manualLayout>
      </c:layout>
      <c:area3D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axId val="953569455"/>
        <c:axId val="953567055"/>
        <c:axId val="948242591"/>
      </c:area3DChart>
      <c:catAx>
        <c:axId val="9535694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567055"/>
        <c:crosses val="autoZero"/>
        <c:auto val="1"/>
        <c:lblAlgn val="ctr"/>
        <c:lblOffset val="100"/>
        <c:noMultiLvlLbl val="0"/>
      </c:catAx>
      <c:valAx>
        <c:axId val="953567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569455"/>
        <c:crosses val="autoZero"/>
        <c:crossBetween val="midCat"/>
      </c:valAx>
      <c:serAx>
        <c:axId val="948242591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3567055"/>
        <c:crosses val="autoZero"/>
      </c:ser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730668814576158"/>
          <c:y val="0.73643574750197827"/>
          <c:w val="0.11370542161982002"/>
          <c:h val="0.140083924915372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data set.xlsx]Sheet3!PivotTable1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0"/>
    </c:view3D>
    <c:floor>
      <c:thickness val="0"/>
      <c:spPr>
        <a:solidFill>
          <a:schemeClr val="lt1"/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337016425784342"/>
          <c:y val="6.51024886123764E-2"/>
          <c:w val="0.70594113280342574"/>
          <c:h val="0.66037836073769585"/>
        </c:manualLayout>
      </c:layout>
      <c:area3DChart>
        <c:grouping val="standar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  <a:sp3d/>
          </c:spPr>
          <c:cat>
            <c:strRef>
              <c:f>Sheet3!$A$4:$A$10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Sheet3!$B$4:$B$10</c:f>
              <c:numCache>
                <c:formatCode>General</c:formatCode>
                <c:ptCount val="6"/>
                <c:pt idx="0">
                  <c:v>13900</c:v>
                </c:pt>
                <c:pt idx="1">
                  <c:v>15620</c:v>
                </c:pt>
                <c:pt idx="2">
                  <c:v>13140</c:v>
                </c:pt>
                <c:pt idx="3">
                  <c:v>14800</c:v>
                </c:pt>
                <c:pt idx="4">
                  <c:v>13370</c:v>
                </c:pt>
                <c:pt idx="5">
                  <c:v>13560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C7-445B-9937-99B3E663DF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9181407"/>
        <c:axId val="1559176127"/>
        <c:axId val="1776678383"/>
      </c:area3DChart>
      <c:catAx>
        <c:axId val="15591814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176127"/>
        <c:crosses val="autoZero"/>
        <c:auto val="1"/>
        <c:lblAlgn val="ctr"/>
        <c:lblOffset val="100"/>
        <c:noMultiLvlLbl val="0"/>
      </c:catAx>
      <c:valAx>
        <c:axId val="1559176127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181407"/>
        <c:crosses val="autoZero"/>
        <c:crossBetween val="midCat"/>
      </c:valAx>
      <c:serAx>
        <c:axId val="1776678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176127"/>
        <c:crosses val="autoZero"/>
      </c:ser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687496843785048"/>
          <c:y val="0.67463823464059558"/>
          <c:w val="0.13709145953479915"/>
          <c:h val="0.1714094267303633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trial.xlsx]tasks!PivotTable7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tasks!$E$84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tasks!$D$85:$D$97</c:f>
              <c:multiLvlStrCache>
                <c:ptCount val="9"/>
                <c:lvl>
                  <c:pt idx="0">
                    <c:v>Movie</c:v>
                  </c:pt>
                  <c:pt idx="1">
                    <c:v>North Bengal Trip</c:v>
                  </c:pt>
                  <c:pt idx="2">
                    <c:v>Outing with friends</c:v>
                  </c:pt>
                  <c:pt idx="3">
                    <c:v>Chips and fries</c:v>
                  </c:pt>
                  <c:pt idx="4">
                    <c:v>Dining out</c:v>
                  </c:pt>
                  <c:pt idx="5">
                    <c:v>Online Food order</c:v>
                  </c:pt>
                  <c:pt idx="6">
                    <c:v>Shirts</c:v>
                  </c:pt>
                  <c:pt idx="7">
                    <c:v>Shoes</c:v>
                  </c:pt>
                  <c:pt idx="8">
                    <c:v>Tshirt and Jeans</c:v>
                  </c:pt>
                </c:lvl>
                <c:lvl>
                  <c:pt idx="0">
                    <c:v>Entertainment</c:v>
                  </c:pt>
                  <c:pt idx="3">
                    <c:v>Food</c:v>
                  </c:pt>
                  <c:pt idx="6">
                    <c:v>Shopping</c:v>
                  </c:pt>
                </c:lvl>
              </c:multiLvlStrCache>
            </c:multiLvlStrRef>
          </c:cat>
          <c:val>
            <c:numRef>
              <c:f>tasks!$E$85:$E$97</c:f>
              <c:numCache>
                <c:formatCode>General</c:formatCode>
                <c:ptCount val="9"/>
                <c:pt idx="0">
                  <c:v>2500</c:v>
                </c:pt>
                <c:pt idx="1">
                  <c:v>7500</c:v>
                </c:pt>
                <c:pt idx="2">
                  <c:v>2000</c:v>
                </c:pt>
                <c:pt idx="3">
                  <c:v>510</c:v>
                </c:pt>
                <c:pt idx="4">
                  <c:v>2650</c:v>
                </c:pt>
                <c:pt idx="5">
                  <c:v>1780</c:v>
                </c:pt>
                <c:pt idx="6">
                  <c:v>3500</c:v>
                </c:pt>
                <c:pt idx="7">
                  <c:v>2700</c:v>
                </c:pt>
                <c:pt idx="8">
                  <c:v>2500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A1-43F0-A91F-6D4D688EF09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772941872"/>
        <c:axId val="1772946192"/>
      </c:barChart>
      <c:catAx>
        <c:axId val="177294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72946192"/>
        <c:crosses val="autoZero"/>
        <c:auto val="1"/>
        <c:lblAlgn val="ctr"/>
        <c:lblOffset val="100"/>
        <c:noMultiLvlLbl val="0"/>
      </c:catAx>
      <c:valAx>
        <c:axId val="1772946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7294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/>
      </a:solidFill>
      <a:sp3d/>
    </cs:spPr>
  </cs:floor>
  <cs:gridlineMajor>
    <cs:lnRef idx="0"/>
    <cs:fillRef idx="0"/>
    <cs:effectRef idx="0"/>
    <cs:fontRef idx="minor">
      <a:schemeClr val="dk1"/>
    </cs:fontRef>
    <cs:spPr>
      <a:ln w="6350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6350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12/19/2025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12/19/2025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12/19/2025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3812" y="838200"/>
            <a:ext cx="8229600" cy="2895600"/>
          </a:xfrm>
        </p:spPr>
        <p:txBody>
          <a:bodyPr>
            <a:normAutofit/>
          </a:bodyPr>
          <a:lstStyle/>
          <a:p>
            <a:r>
              <a:rPr lang="en-US" b="1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Monthly Expenses Analysis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77788" y="3861048"/>
            <a:ext cx="8817025" cy="2158752"/>
          </a:xfrm>
        </p:spPr>
        <p:txBody>
          <a:bodyPr/>
          <a:lstStyle/>
          <a:p>
            <a:r>
              <a:rPr lang="it-IT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 excel project using pivot tables and charts</a:t>
            </a:r>
          </a:p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1552D-7DAE-A2DE-85D7-517724160A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7" y="4438600"/>
            <a:ext cx="2664297" cy="1942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2"/>
            </a:solidFill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8E823B4-B3A9-947A-64B5-E3253576B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   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Recommendations to Improve Monthly Savings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FBE0D-7F8B-579F-52DD-610628B18377}"/>
              </a:ext>
            </a:extLst>
          </p:cNvPr>
          <p:cNvSpPr txBox="1"/>
          <p:nvPr/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endParaRPr lang="en-US" sz="220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Limit luxury and non-essential shopping</a:t>
            </a:r>
          </a:p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Plan discretionary purchases quarterly instead of monthly</a:t>
            </a:r>
          </a:p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Replace costly leisure activities with budget-friendly alternatives</a:t>
            </a:r>
          </a:p>
          <a:p>
            <a:pPr marL="223838" indent="-2238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</a:pPr>
            <a:r>
              <a:rPr lang="en-US" sz="2200" dirty="0"/>
              <a:t>Avoid high-expense trips and focus on low-cost experiences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C1FD35-7834-AFD3-5A1D-F281A3E13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2708920"/>
            <a:ext cx="4333185" cy="2839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8000" intensity="1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3C3A07-FE0A-9C09-BEE3-98D33E7F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/>
          <a:p>
            <a:r>
              <a:rPr lang="en-US" sz="1700"/>
              <a:t>➡️Control Dining Out &amp; Online Food Spending</a:t>
            </a:r>
            <a:br>
              <a:rPr lang="en-US" sz="1700" b="1"/>
            </a:br>
            <a:r>
              <a:rPr lang="en-US" sz="1700" b="1"/>
              <a:t>➡️</a:t>
            </a:r>
            <a:r>
              <a:rPr lang="en-US" sz="1700"/>
              <a:t>Increase frequency of home-cooked meals</a:t>
            </a:r>
            <a:br>
              <a:rPr lang="en-US" sz="1700"/>
            </a:br>
            <a:r>
              <a:rPr lang="en-US" sz="1700"/>
              <a:t>➡️avoid  ordering food when groceries are already available</a:t>
            </a:r>
            <a:br>
              <a:rPr lang="en-US" sz="1700"/>
            </a:br>
            <a:r>
              <a:rPr lang="en-US" sz="1700"/>
              <a:t>➡️Set a fixed monthly limit for dining and food delivery</a:t>
            </a:r>
            <a:br>
              <a:rPr lang="en-US" sz="1700"/>
            </a:br>
            <a:r>
              <a:rPr lang="en-US" sz="1700" i="1"/>
              <a:t>(Example: ₹1,000 instead of ₹2,000)</a:t>
            </a:r>
            <a:br>
              <a:rPr lang="en-US" sz="1700"/>
            </a:br>
            <a:endParaRPr lang="en-IN" sz="1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A07A7-DBBA-D888-6692-AC5F58B6CC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07" r="16294"/>
          <a:stretch>
            <a:fillRect/>
          </a:stretch>
        </p:blipFill>
        <p:spPr>
          <a:xfrm>
            <a:off x="4951414" y="685800"/>
            <a:ext cx="6400799" cy="5334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168C5-C863-E5EF-99D1-36C9740B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607840"/>
          </a:xfrm>
        </p:spPr>
        <p:txBody>
          <a:bodyPr anchor="b">
            <a:normAutofit/>
          </a:bodyPr>
          <a:lstStyle/>
          <a:p>
            <a:r>
              <a:rPr lang="en-US" sz="1700" dirty="0"/>
              <a:t>➡️Identify and reduce impulse spending</a:t>
            </a:r>
          </a:p>
          <a:p>
            <a:r>
              <a:rPr lang="en-US" sz="1700" dirty="0"/>
              <a:t>➡️Avoid unnecessary gifts and unplanned expenses</a:t>
            </a:r>
          </a:p>
          <a:p>
            <a:r>
              <a:rPr lang="en-US" sz="1700" dirty="0"/>
              <a:t>➡️Control transportation and small daily expenses</a:t>
            </a:r>
          </a:p>
          <a:p>
            <a:r>
              <a:rPr lang="en-US" sz="1700" dirty="0"/>
              <a:t>➡️Allocate a monthly budget for miscellaneous items</a:t>
            </a:r>
            <a:br>
              <a:rPr lang="en-US" sz="1700" dirty="0"/>
            </a:br>
            <a:r>
              <a:rPr lang="en-US" sz="1700" i="1" dirty="0"/>
              <a:t>(₹500–₹700)</a:t>
            </a:r>
            <a:endParaRPr lang="en-US" sz="1700" dirty="0"/>
          </a:p>
          <a:p>
            <a:endParaRPr lang="en-IN" sz="1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B3022-BDA1-85E3-052C-58013C8B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125" r="25377"/>
          <a:stretch>
            <a:fillRect/>
          </a:stretch>
        </p:blipFill>
        <p:spPr>
          <a:xfrm>
            <a:off x="3079684" y="1916832"/>
            <a:ext cx="7586728" cy="3814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146090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1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64287-141E-E7F6-599F-FF27FD980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5820" y="476672"/>
            <a:ext cx="4248472" cy="3600400"/>
          </a:xfrm>
        </p:spPr>
        <p:txBody>
          <a:bodyPr/>
          <a:lstStyle/>
          <a:p>
            <a:endParaRPr lang="en-US" b="1" dirty="0"/>
          </a:p>
          <a:p>
            <a:r>
              <a:rPr lang="en-US" dirty="0"/>
              <a:t>➡️Save at least </a:t>
            </a:r>
            <a:r>
              <a:rPr lang="en-US" b="1" dirty="0"/>
              <a:t>15%–20% of monthly income</a:t>
            </a:r>
            <a:endParaRPr lang="en-US" dirty="0"/>
          </a:p>
          <a:p>
            <a:r>
              <a:rPr lang="en-US" dirty="0"/>
              <a:t>➡️Treat savings as a fixed monthly expense</a:t>
            </a:r>
          </a:p>
          <a:p>
            <a:r>
              <a:rPr lang="en-US" dirty="0"/>
              <a:t>➡️Monitor progress regularly to stay on track</a:t>
            </a:r>
          </a:p>
          <a:p>
            <a:r>
              <a:rPr lang="en-US" dirty="0"/>
              <a:t>➡️Build savings to achieve short-term and long-term goals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24D54E-9554-6819-16FD-CBC2A7423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6300" y="766762"/>
            <a:ext cx="6192688" cy="3742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1523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5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BFF8-8102-5310-C9EA-AC8390A42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836712"/>
            <a:ext cx="3581399" cy="2592288"/>
          </a:xfrm>
        </p:spPr>
        <p:txBody>
          <a:bodyPr/>
          <a:lstStyle/>
          <a:p>
            <a:endParaRPr lang="en-US" b="1" dirty="0"/>
          </a:p>
          <a:p>
            <a:r>
              <a:rPr lang="en-US" dirty="0"/>
              <a:t>➡️Improved visibility of spending habits</a:t>
            </a:r>
          </a:p>
          <a:p>
            <a:r>
              <a:rPr lang="en-US" dirty="0"/>
              <a:t>➡️Reduced unnecessary expenses</a:t>
            </a:r>
          </a:p>
          <a:p>
            <a:r>
              <a:rPr lang="en-US" dirty="0"/>
              <a:t>➡️Increased monthly savings</a:t>
            </a:r>
          </a:p>
          <a:p>
            <a:r>
              <a:rPr lang="en-US" dirty="0"/>
              <a:t>➡️Faster achievement of financial goals😊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A9763B-DA7E-081C-0A09-517F6FE5D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009313"/>
            <a:ext cx="6768752" cy="38598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16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FE6B0-A1C7-36F4-9727-7C3AB8A77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50196" y="2564904"/>
            <a:ext cx="4176464" cy="864096"/>
          </a:xfrm>
        </p:spPr>
        <p:txBody>
          <a:bodyPr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  <a:p>
            <a:endParaRPr lang="en-IN" dirty="0">
              <a:ln>
                <a:solidFill>
                  <a:schemeClr val="tx2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8423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Problem Statement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69876" y="1340769"/>
            <a:ext cx="10153128" cy="46790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Scenario: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Nitin works as a graphic designer with a monthly income of ₹15,000. To meet his daily commuting needs, he is planning to purchase a scooter.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The Challenge </a:t>
            </a:r>
            <a:r>
              <a:rPr lang="en-US" sz="2800" dirty="0"/>
              <a:t>:</a:t>
            </a:r>
            <a:r>
              <a:rPr lang="en-US" dirty="0"/>
              <a:t>Despite having a clear financial goal, Nitin has failed to save money over the past two months due to a lack of visibility into his monthly expenses. Without clear insights into his spending patterns, he is unable to identify cost-cutting opportunities to fund the purchase of a scooter.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2">
                    <a:lumMod val="90000"/>
                  </a:schemeClr>
                </a:solidFill>
              </a:rPr>
              <a:t>Objective:</a:t>
            </a:r>
            <a:r>
              <a:rPr lang="en-US" dirty="0"/>
              <a:t> Develop a solution that helps Nitin track his expenses, identify unnecessary spending, and increase his savings to successfully purchase a scooter.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osiaicBubbles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/>
              <a:t>Month-wise trend of expenses(pivot table &amp;chart)</a:t>
            </a:r>
            <a:br>
              <a:rPr lang="en-US" sz="3200" dirty="0"/>
            </a:br>
            <a:r>
              <a:rPr lang="en-US" sz="3200" dirty="0"/>
              <a:t>➡️</a:t>
            </a:r>
            <a:r>
              <a:rPr lang="en-US" sz="3100" dirty="0"/>
              <a:t>Find out the month Nitin spent the most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F074986-64FD-6B4E-8708-E352139982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7001523"/>
              </p:ext>
            </p:extLst>
          </p:nvPr>
        </p:nvGraphicFramePr>
        <p:xfrm>
          <a:off x="1125861" y="2132856"/>
          <a:ext cx="4536503" cy="3528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6540">
                  <a:extLst>
                    <a:ext uri="{9D8B030D-6E8A-4147-A177-3AD203B41FA5}">
                      <a16:colId xmlns:a16="http://schemas.microsoft.com/office/drawing/2014/main" val="1305712922"/>
                    </a:ext>
                  </a:extLst>
                </a:gridCol>
                <a:gridCol w="2389963">
                  <a:extLst>
                    <a:ext uri="{9D8B030D-6E8A-4147-A177-3AD203B41FA5}">
                      <a16:colId xmlns:a16="http://schemas.microsoft.com/office/drawing/2014/main" val="676272855"/>
                    </a:ext>
                  </a:extLst>
                </a:gridCol>
              </a:tblGrid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2000" u="none" strike="noStrike" dirty="0">
                          <a:effectLst/>
                        </a:rPr>
                        <a:t>months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800" u="none" strike="noStrike" dirty="0">
                          <a:effectLst/>
                        </a:rPr>
                        <a:t>Sum of Expense (INR)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52667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January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13900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5060921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February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15620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56852342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March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13140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7109657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April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14800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78192159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May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13370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0634468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June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13560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0423442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Grand Total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1600" u="none" strike="noStrike" dirty="0">
                          <a:effectLst/>
                        </a:rPr>
                        <a:t>84390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4001970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E258C68-A6B6-BCEA-173F-D2B1A5FB02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71673"/>
              </p:ext>
            </p:extLst>
          </p:nvPr>
        </p:nvGraphicFramePr>
        <p:xfrm>
          <a:off x="6713576" y="2116636"/>
          <a:ext cx="5400600" cy="3528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70DBA3A-EFDC-CC8C-26C3-6DF64525BB8D}"/>
              </a:ext>
            </a:extLst>
          </p:cNvPr>
          <p:cNvSpPr/>
          <p:nvPr/>
        </p:nvSpPr>
        <p:spPr>
          <a:xfrm>
            <a:off x="6742484" y="5301208"/>
            <a:ext cx="4752528" cy="64807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dirty="0"/>
              <a:t>In  “FEBRUARY” Nitin spent the most </a:t>
            </a:r>
            <a:endParaRPr lang="en-IN" sz="20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28EF16-E5EB-DABA-C225-7F1D16FC07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8641852"/>
              </p:ext>
            </p:extLst>
          </p:nvPr>
        </p:nvGraphicFramePr>
        <p:xfrm>
          <a:off x="6742484" y="2060848"/>
          <a:ext cx="4752528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05" y="332656"/>
            <a:ext cx="10044610" cy="1419943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➡️</a:t>
            </a:r>
            <a:r>
              <a:rPr lang="en-US" sz="3100" dirty="0"/>
              <a:t>Category wise Expenses</a:t>
            </a:r>
            <a:br>
              <a:rPr lang="en-US" sz="3100" dirty="0"/>
            </a:br>
            <a:r>
              <a:rPr lang="en-US" sz="3100" dirty="0"/>
              <a:t>➡️visually represent it with data bars to display categories with the highest and lowest expense amount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6CAF05C-59C0-06C0-D2B3-ADDAB9380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916832"/>
            <a:ext cx="5904655" cy="4032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➡️Month wise expenses of each category(pivot table)</a:t>
            </a:r>
            <a:br>
              <a:rPr lang="en-US" sz="2800" dirty="0"/>
            </a:br>
            <a:r>
              <a:rPr lang="en-US" sz="2800" dirty="0"/>
              <a:t>➡️find out 2 categories with higher expenses for each of the 6 months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B1E695F-9D4F-C1C1-A11F-8315A3311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132856"/>
            <a:ext cx="7560840" cy="3744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anchor="b">
            <a:normAutofit/>
          </a:bodyPr>
          <a:lstStyle/>
          <a:p>
            <a:r>
              <a:rPr lang="en-US" sz="1700"/>
              <a:t>➡️How much is spent in each month against different items of entertainment ,food ,shopping categories(pivot table)</a:t>
            </a:r>
            <a:br>
              <a:rPr lang="en-US" sz="1700"/>
            </a:br>
            <a:r>
              <a:rPr lang="en-US" sz="1700"/>
              <a:t>➡️find out which months have the highest amount spent for movies and dining out</a:t>
            </a:r>
            <a:br>
              <a:rPr lang="en-US" sz="1700"/>
            </a:br>
            <a:r>
              <a:rPr lang="en-US" sz="170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E1889B-A9FB-805A-B6D8-8C810DA4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92" y="1752600"/>
            <a:ext cx="8208912" cy="4836369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3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B0527-97D7-5DBB-68CF-BC3C4382F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➡️Identify major discretionary spending</a:t>
            </a:r>
            <a:br>
              <a:rPr lang="en-US" sz="2800" dirty="0"/>
            </a:br>
            <a:r>
              <a:rPr lang="en-US" sz="2800" dirty="0"/>
              <a:t>➡️Recommended how can Nitin increase his savings</a:t>
            </a:r>
            <a:endParaRPr lang="en-IN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41D62-B889-D0D9-EB38-5BF05A49C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7" y="2204863"/>
            <a:ext cx="4032447" cy="3456385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35CB807-6F10-6337-CA8A-D9095C6F49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457598"/>
              </p:ext>
            </p:extLst>
          </p:nvPr>
        </p:nvGraphicFramePr>
        <p:xfrm>
          <a:off x="6094412" y="1861704"/>
          <a:ext cx="5184576" cy="3943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011FAA0-CE49-EF69-8B67-E1D7C168DB52}"/>
              </a:ext>
            </a:extLst>
          </p:cNvPr>
          <p:cNvSpPr/>
          <p:nvPr/>
        </p:nvSpPr>
        <p:spPr>
          <a:xfrm>
            <a:off x="6094412" y="6021288"/>
            <a:ext cx="5328592" cy="4557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These areas are where savings can be targeted</a:t>
            </a:r>
            <a:endParaRPr lang="en-IN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 trans="65000" intensity="9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➡️Decide  analysis  based on the essential and less essential category and items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6CB28B-FEA3-44E2-93AF-582986D7EF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1844824"/>
            <a:ext cx="4093022" cy="446449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AC2E05F-093F-E6E3-7146-530330968B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844824"/>
            <a:ext cx="3168352" cy="446449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A4E407-9708-6FFE-D87C-64FD79CE6522}"/>
              </a:ext>
            </a:extLst>
          </p:cNvPr>
          <p:cNvSpPr/>
          <p:nvPr/>
        </p:nvSpPr>
        <p:spPr>
          <a:xfrm>
            <a:off x="405780" y="260648"/>
            <a:ext cx="11017224" cy="792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Month wise expenses based on category</a:t>
            </a:r>
          </a:p>
          <a:p>
            <a:pPr algn="ctr"/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(Highlighting non - essential expenses)</a:t>
            </a:r>
          </a:p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81D59-74C8-E8E0-4E50-11DC8C3C6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268760"/>
            <a:ext cx="5184576" cy="5184849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FFA828-E779-D7CE-8139-D9C52F33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1268760"/>
            <a:ext cx="5472608" cy="5184848"/>
          </a:xfrm>
          <a:prstGeom prst="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377</TotalTime>
  <Words>497</Words>
  <Application>Microsoft Office PowerPoint</Application>
  <PresentationFormat>Custom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 Narrow</vt:lpstr>
      <vt:lpstr>Arial</vt:lpstr>
      <vt:lpstr>Corbel</vt:lpstr>
      <vt:lpstr>Wingdings</vt:lpstr>
      <vt:lpstr>Digital Blue Tunnel 16x9</vt:lpstr>
      <vt:lpstr>Monthly Expenses Analysis</vt:lpstr>
      <vt:lpstr> Problem Statement  </vt:lpstr>
      <vt:lpstr>Month-wise trend of expenses(pivot table &amp;chart) ➡️Find out the month Nitin spent the most</vt:lpstr>
      <vt:lpstr>   ➡️Category wise Expenses ➡️visually represent it with data bars to display categories with the highest and lowest expense amount</vt:lpstr>
      <vt:lpstr>➡️Month wise expenses of each category(pivot table) ➡️find out 2 categories with higher expenses for each of the 6 months</vt:lpstr>
      <vt:lpstr>➡️How much is spent in each month against different items of entertainment ,food ,shopping categories(pivot table) ➡️find out which months have the highest amount spent for movies and dining out  </vt:lpstr>
      <vt:lpstr>➡️Identify major discretionary spending ➡️Recommended how can Nitin increase his savings</vt:lpstr>
      <vt:lpstr>➡️Decide  analysis  based on the essential and less essential category and items </vt:lpstr>
      <vt:lpstr>PowerPoint Presentation</vt:lpstr>
      <vt:lpstr>   Recommendations to Improve Monthly Savings</vt:lpstr>
      <vt:lpstr>➡️Control Dining Out &amp; Online Food Spending ➡️Increase frequency of home-cooked meals ➡️avoid  ordering food when groceries are already available ➡️Set a fixed monthly limit for dining and food delivery (Example: ₹1,000 instead of ₹2,000) </vt:lpstr>
      <vt:lpstr>➡️Identify and reduce impulse spending ➡️Avoid unnecessary gifts and unplanned expenses ➡️Control transportation and small daily expenses ➡️Allocate a monthly budget for miscellaneous items (₹500–₹700)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spoorthi redddy</dc:creator>
  <cp:lastModifiedBy>spoorthi redddy</cp:lastModifiedBy>
  <cp:revision>1</cp:revision>
  <dcterms:created xsi:type="dcterms:W3CDTF">2025-12-19T03:51:36Z</dcterms:created>
  <dcterms:modified xsi:type="dcterms:W3CDTF">2025-12-19T10:08:53Z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